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256" r:id="rId25"/>
    <p:sldId id="257" r:id="rId26"/>
    <p:sldId id="283" r:id="rId27"/>
    <p:sldId id="281" r:id="rId28"/>
    <p:sldId id="264" r:id="rId29"/>
    <p:sldId id="282" r:id="rId30"/>
    <p:sldId id="285" r:id="rId31"/>
    <p:sldId id="286" r:id="rId32"/>
    <p:sldId id="287" r:id="rId33"/>
    <p:sldId id="284" r:id="rId34"/>
    <p:sldId id="288" r:id="rId35"/>
    <p:sldId id="289" r:id="rId36"/>
    <p:sldId id="290" r:id="rId37"/>
    <p:sldId id="292" r:id="rId38"/>
    <p:sldId id="291" r:id="rId39"/>
    <p:sldId id="293" r:id="rId40"/>
    <p:sldId id="294" r:id="rId41"/>
    <p:sldId id="265" r:id="rId42"/>
    <p:sldId id="299" r:id="rId43"/>
    <p:sldId id="303" r:id="rId44"/>
    <p:sldId id="295" r:id="rId45"/>
    <p:sldId id="296" r:id="rId46"/>
    <p:sldId id="298" r:id="rId47"/>
    <p:sldId id="300" r:id="rId48"/>
    <p:sldId id="302" r:id="rId49"/>
    <p:sldId id="258" r:id="rId50"/>
    <p:sldId id="259" r:id="rId51"/>
    <p:sldId id="260" r:id="rId52"/>
    <p:sldId id="263" r:id="rId53"/>
    <p:sldId id="275" r:id="rId54"/>
    <p:sldId id="270" r:id="rId55"/>
    <p:sldId id="271" r:id="rId56"/>
    <p:sldId id="278" r:id="rId57"/>
    <p:sldId id="276" r:id="rId58"/>
    <p:sldId id="277" r:id="rId59"/>
    <p:sldId id="272" r:id="rId60"/>
    <p:sldId id="261" r:id="rId61"/>
    <p:sldId id="268" r:id="rId62"/>
    <p:sldId id="279" r:id="rId63"/>
    <p:sldId id="267" r:id="rId64"/>
    <p:sldId id="269" r:id="rId65"/>
    <p:sldId id="280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775"/>
  </p:normalViewPr>
  <p:slideViewPr>
    <p:cSldViewPr snapToGrid="0">
      <p:cViewPr varScale="1">
        <p:scale>
          <a:sx n="83" d="100"/>
          <a:sy n="83" d="100"/>
        </p:scale>
        <p:origin x="33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46D50-1DF7-2B6C-904D-A40AB1052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43A619-761F-C5B2-B991-AE63E8FE6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47532-96D5-45C9-1DAF-C1DF4AC9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BF32AC-EFE2-D45E-6715-ED1E3709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5DBF3-CB5C-57E8-A7D8-EBC078BC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2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D9FFF-CE1C-1805-D3E6-4CCD39E9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81C08-DD79-8E80-37FF-33C7A7144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FF12A5-03AE-6FD4-9679-6AD082E2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137F26-8D52-DC1E-56C7-B7CB9F29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01EC6-9FD4-7AA2-3F84-C8BCE165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0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26B191-A864-CB94-F1B2-86C39C2CF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73178-4FC4-BBED-996D-44ECCEF92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4913E5-A97C-072C-EF77-08C69AD5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4997CE-D051-4DDE-D935-DCC0FF33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F4249-55AC-A390-0F41-5E4ADE85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6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BE711-1FFE-506E-20DA-C3985A9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D9C4C-7448-2CCC-BFEB-9235DF5DC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3DF8F-6FBD-1DB1-61C0-35E62AA8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3C6DA-47CD-4051-EC95-57CB48F9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1753E-7326-AA1B-FDA7-203C355A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8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CBB1F-34D7-175F-6A60-904B8D39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4FEF1-4FD4-0985-0B13-37496ED0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50345-7CF5-55AE-7940-BF2EDF58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4B893-CF45-3146-4EAD-3B0BF6AE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22E18-0CA7-A4D8-9528-B5308341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5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DEA15-A7E3-AEF1-2803-F22E6DAA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FF55B-FE75-98C7-E019-C08E78C13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F822C1-1AD2-CE44-D4D0-7F2968A90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EE1AD7-5796-C6E8-94E6-7FD47091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7A9A-148B-AE01-03A0-AC84CED4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FF8FB6-8F43-18B7-E465-D34F150A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2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4930D-0F0B-C75C-B775-73F060FE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2362F-0D98-DD22-8103-AE694E81C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1DDA03-F11E-E57B-8203-CA51C7EE9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72B735-228D-52C7-D6C7-102DC9B3D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FF4654-73F6-A2C9-7B56-151DE9E1A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F342C6-A7B1-37ED-3699-3D961BDA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28CFE8-0517-6770-26DA-D2D6B796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4D9A9E-E318-DC9E-BD96-B026EB7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6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3E2AE-DD05-8EFF-63DC-9A21925C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70AE00-A3F0-7B52-6CD0-D8557BCE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A3E62A-2A23-C826-BE8F-9F5EC044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26F094-AE1C-6E48-DA5C-A1B7AD1F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59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76CA35-5797-AD90-5B1A-5669E777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35C920-D976-5513-1D3A-D7CD1575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6F2361-39D8-64CC-CEE0-937B3878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8A875-10BD-DD50-F898-F77E7132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820E0-EE30-C21A-C502-84AE77085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70595-A69B-D90E-982F-A70D4C9F7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8FDA70-106B-38AB-8B7C-570DEAFD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B25611-695F-2A81-01BC-5209514D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2939B3-D3C9-0078-EA42-460ECC01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56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15246-DA29-0DAB-7F78-78D492BF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8066C0-181F-3D15-B89F-B4092ED74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66E3C8-864B-8535-A3B0-08AF14845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55F0E4-1C34-DC47-C64C-87ABDF50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0CC95A-71D4-48D8-2E61-5B814FD9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81BD60-7D93-BD84-7418-C85E1652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7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095767-DDA4-3A53-55CE-0A384AA35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BBDA7-6957-98FE-382B-BD36FE7F6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9FA697-0504-C626-2F62-DE4FD4DB1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A22D23-0B1A-4C9C-AEE6-0764437E7F37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85DEF3-8A64-7AED-AE60-BDE2EB579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5E7A3-83B4-C374-2959-7FC35C6D5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176FB8-49FA-4F27-A373-3B92F313C6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6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rive.google.com/file/d/1vtb6XlcNMaTjmCeq4DFFnyMNpLJj6Hkw/view?usp=sharing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rw4qafyh3w.apigw.ntruss.com/custom/v1/31129/f891a48766deef7e13e7bb32e4f54eeb650987eed2d919f21e8828fbf5635447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37DFA4-E01B-B2C8-7BE4-24DFC7EDA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" b="1"/>
          <a:stretch/>
        </p:blipFill>
        <p:spPr>
          <a:xfrm>
            <a:off x="103517" y="0"/>
            <a:ext cx="119511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2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CC483-6E49-D5A8-C636-8FA2C82F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34F323-1916-B975-DADB-A2441B1C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9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7253B4-1F46-8B12-D814-7F3F8B63B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FEF8CB-51AB-81F4-FB14-3605BBFF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758" y="0"/>
            <a:ext cx="12243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7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D9713E-6AA6-43BF-0801-31D167BC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5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0B214-CDC0-F402-FEF9-9F77720B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0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AF021C-2DD2-3B4C-53FF-1D8EB69A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4CF311-0A9A-04C2-207C-53D0D259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D4186B-7E48-CCC9-272F-600A5086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5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6CD1FE-5EE8-9005-676C-A782D8E9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6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72D5CF-0A04-4D06-2FC9-25B993C94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-57509"/>
            <a:ext cx="12192000" cy="69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53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008091-EC02-7F36-E2BB-CB279AD8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5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34A0A9-E3ED-A648-89C1-1A31CE42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5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자린고비 시연 영상">
            <a:hlinkClick r:id="" action="ppaction://media"/>
            <a:extLst>
              <a:ext uri="{FF2B5EF4-FFF2-40B4-BE49-F238E27FC236}">
                <a16:creationId xmlns:a16="http://schemas.microsoft.com/office/drawing/2014/main" id="{FFBAA2D3-5D89-709B-A6E5-58DF43F5AB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1456" y="78671"/>
            <a:ext cx="3033909" cy="670065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59E307E-DEF6-BCCE-1357-A753D1707F9C}"/>
              </a:ext>
            </a:extLst>
          </p:cNvPr>
          <p:cNvSpPr txBox="1">
            <a:spLocks/>
          </p:cNvSpPr>
          <p:nvPr/>
        </p:nvSpPr>
        <p:spPr>
          <a:xfrm>
            <a:off x="345056" y="298076"/>
            <a:ext cx="6567578" cy="69683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</a:rPr>
              <a:t>자린고비</a:t>
            </a:r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</a:rPr>
              <a:t>&gt; App 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</a:rPr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70BBA-0421-C25D-68CA-985BB9B3CCAA}"/>
              </a:ext>
            </a:extLst>
          </p:cNvPr>
          <p:cNvSpPr txBox="1"/>
          <p:nvPr/>
        </p:nvSpPr>
        <p:spPr>
          <a:xfrm>
            <a:off x="1092679" y="57009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https://drive.google.com/file/d/1vtb6XlcNMaTjmCeq4DFFnyMNpLJj6Hkw/view?usp=sharing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41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76F78-C786-2F7E-52D8-F6F2811D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3" y="0"/>
            <a:ext cx="1191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6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C520C-82B6-56BE-2C06-B85B37ABE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6324"/>
            <a:ext cx="9144000" cy="1037057"/>
          </a:xfrm>
        </p:spPr>
        <p:txBody>
          <a:bodyPr/>
          <a:lstStyle/>
          <a:p>
            <a:r>
              <a:rPr lang="en-US" altLang="ko-KR" dirty="0">
                <a:solidFill>
                  <a:srgbClr val="002060"/>
                </a:solidFill>
              </a:rPr>
              <a:t>Appendix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1B7315-169B-B5E9-5C91-EAC2D0802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20940"/>
          </a:xfrm>
        </p:spPr>
        <p:txBody>
          <a:bodyPr/>
          <a:lstStyle/>
          <a:p>
            <a:r>
              <a:rPr lang="ko-KR" altLang="en-US" b="1" dirty="0"/>
              <a:t>앱의 화면 및 동작 방식</a:t>
            </a:r>
          </a:p>
        </p:txBody>
      </p:sp>
    </p:spTree>
    <p:extLst>
      <p:ext uri="{BB962C8B-B14F-4D97-AF65-F5344CB8AC3E}">
        <p14:creationId xmlns:p14="http://schemas.microsoft.com/office/powerpoint/2010/main" val="3459830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6E86EC40-7B67-1A8B-86CD-CD6D23DC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088"/>
            <a:ext cx="3699294" cy="62978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전체 폴더 구조</a:t>
            </a: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EC1F62B-B373-85C7-0400-91C8B95A9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34875"/>
            <a:ext cx="2643276" cy="5585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5918E-BEEC-100D-C894-152796CB58B6}"/>
              </a:ext>
            </a:extLst>
          </p:cNvPr>
          <p:cNvSpPr txBox="1"/>
          <p:nvPr/>
        </p:nvSpPr>
        <p:spPr>
          <a:xfrm>
            <a:off x="4293704" y="1034875"/>
            <a:ext cx="6789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common: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네이버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CLOVA API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호출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응답 파일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data: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DB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테이블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DAO,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Entity,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CalendarItem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의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data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class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등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view: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각 페이지의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Activity, Fragment, Dialog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3756593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56C6057A-5AC8-AC7F-D48B-033623D72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66" y="234349"/>
            <a:ext cx="3603603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초기 화면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스플래시</a:t>
            </a:r>
            <a:r>
              <a:rPr lang="ko-KR" altLang="en-US" sz="2400" b="1" dirty="0"/>
              <a:t> 화면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59BCCE-AD66-EBEB-4634-BFDE5B160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2" y="1168402"/>
            <a:ext cx="2679700" cy="2639098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3BAD7D6-5A75-FEF3-77AB-08B8723D3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2" y="4235413"/>
            <a:ext cx="2679700" cy="2197100"/>
          </a:xfrm>
          <a:prstGeom prst="rect">
            <a:avLst/>
          </a:prstGeom>
        </p:spPr>
      </p:pic>
      <p:pic>
        <p:nvPicPr>
          <p:cNvPr id="8" name="그림 7" descr="스크린샷, 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4A494443-0FFA-F569-EF4F-8B136B45F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03" y="988959"/>
            <a:ext cx="2449599" cy="5443554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0487697-504E-A763-D223-B12658C52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669" y="992371"/>
            <a:ext cx="2449599" cy="5443554"/>
          </a:xfrm>
          <a:prstGeom prst="rect">
            <a:avLst/>
          </a:prstGeom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8868D258-1FF7-A1AB-EB1E-1CD5B13505A7}"/>
              </a:ext>
            </a:extLst>
          </p:cNvPr>
          <p:cNvSpPr/>
          <p:nvPr/>
        </p:nvSpPr>
        <p:spPr>
          <a:xfrm>
            <a:off x="6915692" y="3429000"/>
            <a:ext cx="1330037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8263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F8DADF-AB5A-560E-E3D4-BBD783C3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3365217" cy="506141"/>
          </a:xfrm>
        </p:spPr>
        <p:txBody>
          <a:bodyPr>
            <a:normAutofit fontScale="90000"/>
          </a:bodyPr>
          <a:lstStyle/>
          <a:p>
            <a:r>
              <a:rPr lang="ko-KR" altLang="en-US" sz="2400" b="1" dirty="0"/>
              <a:t>초기 화면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스플래시</a:t>
            </a:r>
            <a:r>
              <a:rPr lang="ko-KR" altLang="en-US" sz="2400" b="1" dirty="0"/>
              <a:t> 화면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187BC46-B1B3-A2DD-1456-3BA1DD856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955963"/>
            <a:ext cx="5357668" cy="5250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8CF6F-2AE5-2A02-1780-C2A012705354}"/>
              </a:ext>
            </a:extLst>
          </p:cNvPr>
          <p:cNvSpPr txBox="1"/>
          <p:nvPr/>
        </p:nvSpPr>
        <p:spPr>
          <a:xfrm>
            <a:off x="6871854" y="955963"/>
            <a:ext cx="4182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delayMillis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로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splash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페이지 화면 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출력 후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1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초가 지난 뒤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StartActivity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로 넘어가도록 함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97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DE3ED8-7CEB-BE00-1C75-FF1F0FDF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시작 화면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ECFE0F-2F19-774F-29F9-687B89135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48" y="1051636"/>
            <a:ext cx="2679700" cy="2489200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AAC5D73-B927-8C74-EF1B-0FF9404A4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48" y="4070065"/>
            <a:ext cx="2679700" cy="2184400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FA7B5EB-666B-5E37-6E74-C90F87A40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25" y="1051636"/>
            <a:ext cx="2375362" cy="5278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33341-6F99-6190-7439-9579B4D953EA}"/>
              </a:ext>
            </a:extLst>
          </p:cNvPr>
          <p:cNvSpPr txBox="1"/>
          <p:nvPr/>
        </p:nvSpPr>
        <p:spPr>
          <a:xfrm>
            <a:off x="7708338" y="1346511"/>
            <a:ext cx="3441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 지출 목표가 있으면 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지출 목표 수정하기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출력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 지출 목표가 없으면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   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지출 목표 설정하기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출력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873460-8DA9-C6FB-1E58-A9F768163BA8}"/>
              </a:ext>
            </a:extLst>
          </p:cNvPr>
          <p:cNvCxnSpPr>
            <a:cxnSpLocks/>
          </p:cNvCxnSpPr>
          <p:nvPr/>
        </p:nvCxnSpPr>
        <p:spPr>
          <a:xfrm flipV="1">
            <a:off x="6751489" y="2296236"/>
            <a:ext cx="956849" cy="1074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E7336F-FDBD-328F-CFDF-1E54823D7185}"/>
              </a:ext>
            </a:extLst>
          </p:cNvPr>
          <p:cNvCxnSpPr>
            <a:cxnSpLocks/>
          </p:cNvCxnSpPr>
          <p:nvPr/>
        </p:nvCxnSpPr>
        <p:spPr>
          <a:xfrm>
            <a:off x="6853687" y="3838364"/>
            <a:ext cx="8560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D8D045-48F3-27A6-2017-50634352A6A0}"/>
              </a:ext>
            </a:extLst>
          </p:cNvPr>
          <p:cNvSpPr txBox="1"/>
          <p:nvPr/>
        </p:nvSpPr>
        <p:spPr>
          <a:xfrm>
            <a:off x="7709754" y="3653698"/>
            <a:ext cx="371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메인 페이지로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넘어감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724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F8DADF-AB5A-560E-E3D4-BBD783C3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/>
              <a:t>시작 화면</a:t>
            </a:r>
            <a:endParaRPr lang="ko-KR" altLang="en-US" sz="2400" b="1" dirty="0"/>
          </a:p>
        </p:txBody>
      </p:sp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2255BFA-8D6A-B165-D6F1-67C51AEC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1296158"/>
            <a:ext cx="3067140" cy="42656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9748C0-37EC-AEB8-4C19-C867113CEF72}"/>
              </a:ext>
            </a:extLst>
          </p:cNvPr>
          <p:cNvSpPr txBox="1"/>
          <p:nvPr/>
        </p:nvSpPr>
        <p:spPr>
          <a:xfrm>
            <a:off x="4662993" y="1296158"/>
            <a:ext cx="5065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지출 목표 수정하기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또는 지출 목표 설정하기 누르면 지출 목표 설정하는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Dialog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출력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금액 입력하고 확인 누르면 현재 지출 목표 설정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/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수정 되면서 메인 페이지로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넘어감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75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4DE53A-5050-2772-9324-9068B10B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7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F8DADF-AB5A-560E-E3D4-BBD783C3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/>
              <a:t>시작 화면</a:t>
            </a:r>
            <a:endParaRPr lang="ko-KR" altLang="en-US" sz="2400" b="1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6396FEA-949A-FEA9-1F9A-F278F67C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3660047"/>
            <a:ext cx="5664200" cy="153670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BB74869-7D1D-48BB-D8D9-0BCDE3EF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1126977"/>
            <a:ext cx="4953000" cy="214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BDF59-3454-0440-EA43-DB3CDA244E42}"/>
              </a:ext>
            </a:extLst>
          </p:cNvPr>
          <p:cNvSpPr txBox="1"/>
          <p:nvPr/>
        </p:nvSpPr>
        <p:spPr>
          <a:xfrm>
            <a:off x="7391439" y="1126977"/>
            <a:ext cx="433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Listener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를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interface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로 따로 만들어 버튼을 눌렀을 시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StartDialog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에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dateString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isMonthGoal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을 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   매개변수로 넘겨주고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Listener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도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   설정해서 실행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873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F8DADF-AB5A-560E-E3D4-BBD783C3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/>
              <a:t>시작 화면</a:t>
            </a:r>
            <a:endParaRPr lang="ko-KR" altLang="en-US" sz="2400" b="1" dirty="0"/>
          </a:p>
        </p:txBody>
      </p:sp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CC238F4-F92B-971D-219C-D94BA5827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9" y="896459"/>
            <a:ext cx="7113417" cy="3206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213B3E-4182-3C30-C31F-259578EC0234}"/>
              </a:ext>
            </a:extLst>
          </p:cNvPr>
          <p:cNvSpPr txBox="1"/>
          <p:nvPr/>
        </p:nvSpPr>
        <p:spPr>
          <a:xfrm>
            <a:off x="357933" y="4389167"/>
            <a:ext cx="9850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지출 목표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비어있으면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Toast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메세지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출력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예외처리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  <a:p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확인 버튼을 눌렀을 때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 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isMonthGoal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true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이면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 지출 목표가 존재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onGoalModify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함수 호출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isMonthGoal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false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이면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onGoalSet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함수 호출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676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F8DADF-AB5A-560E-E3D4-BBD783C3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/>
              <a:t>시작 화면</a:t>
            </a:r>
            <a:endParaRPr lang="ko-KR" altLang="en-US" sz="2400" b="1" dirty="0"/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2E58ED0-482E-B4D9-A076-6BEDCAB6A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991505"/>
            <a:ext cx="5462360" cy="4935139"/>
          </a:xfrm>
          <a:prstGeom prst="rect">
            <a:avLst/>
          </a:prstGeom>
        </p:spPr>
      </p:pic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EF1AB05-BF9D-F8FB-045E-44301A958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79" y="991505"/>
            <a:ext cx="5233599" cy="2118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78C69-A243-E1D0-DD66-2A682C4B1961}"/>
              </a:ext>
            </a:extLst>
          </p:cNvPr>
          <p:cNvSpPr txBox="1"/>
          <p:nvPr/>
        </p:nvSpPr>
        <p:spPr>
          <a:xfrm flipH="1">
            <a:off x="6533677" y="3748361"/>
            <a:ext cx="4738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onGoalSet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GoalDAO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의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insertMonthGoal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에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현재 달과 지출목표 매개변수로 넘겨주며 실행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onGoalModify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GoalDAO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의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updateMonthGoal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에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현재 달과 지출목표 매개변수로 넘겨주며 실행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049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DE3ED8-7CEB-BE00-1C75-FF1F0FDF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메인 페이지</a:t>
            </a: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FA3CBF2-3C5B-D7D8-5AC4-3111C2CE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43" y="545017"/>
            <a:ext cx="2595583" cy="5767963"/>
          </a:xfrm>
          <a:prstGeom prst="rect">
            <a:avLst/>
          </a:prstGeom>
        </p:spPr>
      </p:pic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3759EF5-381F-D9BA-AB04-02DF5A1C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7" y="1154972"/>
            <a:ext cx="2798961" cy="1528267"/>
          </a:xfrm>
          <a:prstGeom prst="rect">
            <a:avLst/>
          </a:prstGeom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2A7E930-6858-BC06-7AE7-92DBE155B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7" y="3428999"/>
            <a:ext cx="2857500" cy="2794000"/>
          </a:xfrm>
          <a:prstGeom prst="rect">
            <a:avLst/>
          </a:prstGeom>
        </p:spPr>
      </p:pic>
      <p:pic>
        <p:nvPicPr>
          <p:cNvPr id="10" name="그림 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6BFD859-00AB-2EBF-A169-85358BE96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34" y="545017"/>
            <a:ext cx="2595583" cy="57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84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DE3ED8-7CEB-BE00-1C75-FF1F0FDF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메인 페이지</a:t>
            </a: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FA3CBF2-3C5B-D7D8-5AC4-3111C2CE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845626"/>
            <a:ext cx="2595583" cy="5767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0C231-B687-74E1-78A0-095CCE98A111}"/>
              </a:ext>
            </a:extLst>
          </p:cNvPr>
          <p:cNvSpPr txBox="1"/>
          <p:nvPr/>
        </p:nvSpPr>
        <p:spPr>
          <a:xfrm>
            <a:off x="4392083" y="479965"/>
            <a:ext cx="344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 지출 목표가 없으면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지출 목표 설정하기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출력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E829EB0-3A72-94FD-685D-6552D89795A6}"/>
              </a:ext>
            </a:extLst>
          </p:cNvPr>
          <p:cNvCxnSpPr>
            <a:cxnSpLocks/>
          </p:cNvCxnSpPr>
          <p:nvPr/>
        </p:nvCxnSpPr>
        <p:spPr>
          <a:xfrm flipV="1">
            <a:off x="3314015" y="1034143"/>
            <a:ext cx="1078068" cy="1139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458B66B-60EF-E9E5-AF11-0CFF6A525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65" y="845625"/>
            <a:ext cx="2595583" cy="5767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CE27B7-D2D6-FB2D-903C-B71C079DCA25}"/>
              </a:ext>
            </a:extLst>
          </p:cNvPr>
          <p:cNvSpPr txBox="1"/>
          <p:nvPr/>
        </p:nvSpPr>
        <p:spPr>
          <a:xfrm>
            <a:off x="4392083" y="1401152"/>
            <a:ext cx="3441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 지출 목표가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있으면지출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목표 출력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+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수정 버튼 표시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554910-1439-20DF-1B12-931764103814}"/>
              </a:ext>
            </a:extLst>
          </p:cNvPr>
          <p:cNvCxnSpPr>
            <a:cxnSpLocks/>
          </p:cNvCxnSpPr>
          <p:nvPr/>
        </p:nvCxnSpPr>
        <p:spPr>
          <a:xfrm flipH="1" flipV="1">
            <a:off x="7757173" y="1776774"/>
            <a:ext cx="697279" cy="216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DD3D19-D837-43BD-9683-07F1702581F5}"/>
              </a:ext>
            </a:extLst>
          </p:cNvPr>
          <p:cNvSpPr txBox="1"/>
          <p:nvPr/>
        </p:nvSpPr>
        <p:spPr>
          <a:xfrm>
            <a:off x="4392083" y="2967335"/>
            <a:ext cx="3612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지난 달 총 지출 내역과 비교해 증가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/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감소 금액 표시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+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퍼센트도 표시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F878E2-48E9-C223-4B17-191438C39679}"/>
              </a:ext>
            </a:extLst>
          </p:cNvPr>
          <p:cNvCxnSpPr>
            <a:cxnSpLocks/>
          </p:cNvCxnSpPr>
          <p:nvPr/>
        </p:nvCxnSpPr>
        <p:spPr>
          <a:xfrm>
            <a:off x="2820452" y="3429000"/>
            <a:ext cx="12418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1BDF1E-96D7-8CA9-25CE-65952D27508C}"/>
              </a:ext>
            </a:extLst>
          </p:cNvPr>
          <p:cNvSpPr txBox="1"/>
          <p:nvPr/>
        </p:nvSpPr>
        <p:spPr>
          <a:xfrm>
            <a:off x="4392083" y="4864308"/>
            <a:ext cx="361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선택한 달의 최근 지출 내역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3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개만 표시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최신순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188752A-1A5C-8445-7865-88030BEDBA0C}"/>
              </a:ext>
            </a:extLst>
          </p:cNvPr>
          <p:cNvCxnSpPr>
            <a:cxnSpLocks/>
          </p:cNvCxnSpPr>
          <p:nvPr/>
        </p:nvCxnSpPr>
        <p:spPr>
          <a:xfrm>
            <a:off x="3484981" y="5185348"/>
            <a:ext cx="6972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25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DE3ED8-7CEB-BE00-1C75-FF1F0FDF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메인 페이지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75A615-ADF3-B879-2A48-5B9DAE089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1127281"/>
            <a:ext cx="5753100" cy="298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49151-07F4-74B0-2D6D-32E66EF177F5}"/>
              </a:ext>
            </a:extLst>
          </p:cNvPr>
          <p:cNvSpPr txBox="1"/>
          <p:nvPr/>
        </p:nvSpPr>
        <p:spPr>
          <a:xfrm>
            <a:off x="763438" y="4551489"/>
            <a:ext cx="9324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 지출 목표가 있으면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btnMondifyGoal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버튼 표시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StartDialog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실행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 지출 목표가 없으면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btnSetGoal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버튼표시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StartDialog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실행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dialog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동작은 시작 페이지와 동일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748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DE3ED8-7CEB-BE00-1C75-FF1F0FDF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메인 페이지</a:t>
            </a:r>
          </a:p>
        </p:txBody>
      </p:sp>
      <p:pic>
        <p:nvPicPr>
          <p:cNvPr id="4" name="그림 3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47E23721-26BE-3818-31DD-ADCCAEE75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0" y="4146734"/>
            <a:ext cx="6046437" cy="1968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0291AD-B248-A8C7-38BF-4741EC53A7CE}"/>
              </a:ext>
            </a:extLst>
          </p:cNvPr>
          <p:cNvSpPr txBox="1"/>
          <p:nvPr/>
        </p:nvSpPr>
        <p:spPr>
          <a:xfrm>
            <a:off x="6700602" y="1781809"/>
            <a:ext cx="368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달의 지출 총합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   이전 달 지출 총합 계산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5" name="그림 1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65E517F8-ED23-78CB-A4C5-E400157F9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1" y="883889"/>
            <a:ext cx="6046437" cy="2968582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CCCAE2C-FEFB-D6C9-DB8D-061727860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02" y="883889"/>
            <a:ext cx="5264553" cy="73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55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DE3ED8-7CEB-BE00-1C75-FF1F0FDF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메인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291AD-B248-A8C7-38BF-4741EC53A7CE}"/>
              </a:ext>
            </a:extLst>
          </p:cNvPr>
          <p:cNvSpPr txBox="1"/>
          <p:nvPr/>
        </p:nvSpPr>
        <p:spPr>
          <a:xfrm>
            <a:off x="6713493" y="967685"/>
            <a:ext cx="5298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달의 지출 총합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이전 달 지출 총합 계산 한 뒤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비교해 증가 감소 금액 표시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+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퍼센트도 계산해서 표시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37B2F5D-AFEE-F04D-5292-50FCAAFB3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967685"/>
            <a:ext cx="5681912" cy="5311353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ECF05ED-7A89-3FB5-F1BB-6E00D6F1A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92" y="3597639"/>
            <a:ext cx="5267018" cy="26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DE3ED8-7CEB-BE00-1C75-FF1F0FDF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메인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291AD-B248-A8C7-38BF-4741EC53A7CE}"/>
              </a:ext>
            </a:extLst>
          </p:cNvPr>
          <p:cNvSpPr txBox="1"/>
          <p:nvPr/>
        </p:nvSpPr>
        <p:spPr>
          <a:xfrm>
            <a:off x="7719934" y="999907"/>
            <a:ext cx="4367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현재 달 지출내역 날짜 내림차순 정렬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현재 요일 계산해서 날짜 뒤에 요일 추가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ListView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adapter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에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formattedExpenseList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설정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7DF962-11A4-E47C-D7C1-60A201258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999907"/>
            <a:ext cx="6772659" cy="876300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B4C4DDE-EBA1-B6E2-BAE4-AD8DFC04B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8" y="1982600"/>
            <a:ext cx="6772658" cy="463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3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DE3ED8-7CEB-BE00-1C75-FF1F0FDF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메인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291AD-B248-A8C7-38BF-4741EC53A7CE}"/>
              </a:ext>
            </a:extLst>
          </p:cNvPr>
          <p:cNvSpPr txBox="1"/>
          <p:nvPr/>
        </p:nvSpPr>
        <p:spPr>
          <a:xfrm>
            <a:off x="7210269" y="999907"/>
            <a:ext cx="4367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Adapter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에서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TextView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에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현재 </a:t>
            </a: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costList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의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date, store, cost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설정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Batang" panose="02030600000101010101" pitchFamily="18" charset="-127"/>
                <a:ea typeface="Batang" panose="02030600000101010101" pitchFamily="18" charset="-127"/>
              </a:rPr>
              <a:t>getCount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()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수정으로 지출 내역 최대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3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개까지만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표시되게 수정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0F79D5F-00C3-BD15-8F6C-8C5C159B1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999907"/>
            <a:ext cx="4902200" cy="182880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5634F46-74EC-727B-BC42-05333099B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18" y="2996526"/>
            <a:ext cx="4910582" cy="36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2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81D7ED-37B6-6B77-FF3F-C8B71939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1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DE3ED8-7CEB-BE00-1C75-FF1F0FDF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메인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291AD-B248-A8C7-38BF-4741EC53A7CE}"/>
              </a:ext>
            </a:extLst>
          </p:cNvPr>
          <p:cNvSpPr txBox="1"/>
          <p:nvPr/>
        </p:nvSpPr>
        <p:spPr>
          <a:xfrm>
            <a:off x="7210269" y="999907"/>
            <a:ext cx="4367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지출내역 추가하기 페이지로 이동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지출내역 목록 페이지로 이동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2FD618E-FD68-7C71-F9D6-00AA95857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"/>
          <a:stretch/>
        </p:blipFill>
        <p:spPr>
          <a:xfrm>
            <a:off x="614597" y="999907"/>
            <a:ext cx="6340840" cy="2425647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631D0A0-92EE-CBA7-64AE-AD9135D13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6" y="3674909"/>
            <a:ext cx="6340840" cy="2470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F3500-37AD-41D4-4F17-3DDC3D081D9F}"/>
              </a:ext>
            </a:extLst>
          </p:cNvPr>
          <p:cNvSpPr txBox="1"/>
          <p:nvPr/>
        </p:nvSpPr>
        <p:spPr>
          <a:xfrm>
            <a:off x="7347679" y="3674909"/>
            <a:ext cx="43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메인 페이지에서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뒤로가기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버튼 막기</a:t>
            </a:r>
            <a:endParaRPr kumimoji="1" lang="en-US" altLang="ko-KR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815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D71162-B305-C4FA-F7CB-36F7560F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8" y="244411"/>
            <a:ext cx="3170208" cy="506141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지출내역 추가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6B2689-2A53-24FD-3E4D-04F9C9A63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08" y="1199073"/>
            <a:ext cx="3170208" cy="4586296"/>
          </a:xfrm>
          <a:prstGeom prst="rect">
            <a:avLst/>
          </a:prstGeom>
        </p:spPr>
      </p:pic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B406848-8F59-2C41-A8BB-05A1C6EC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980" y="614630"/>
            <a:ext cx="2502495" cy="5628737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2CB3D-AC45-E7C4-1601-FE258B3CADD3}"/>
              </a:ext>
            </a:extLst>
          </p:cNvPr>
          <p:cNvSpPr txBox="1"/>
          <p:nvPr/>
        </p:nvSpPr>
        <p:spPr>
          <a:xfrm>
            <a:off x="535524" y="6058701"/>
            <a:ext cx="430117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개의 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Activity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와 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개의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Fragment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사용</a:t>
            </a:r>
            <a:endParaRPr kumimoji="1"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그림 8" descr="텍스트, 번호, 스크린샷이(가) 표시된 사진&#10;&#10;자동 생성된 설명">
            <a:extLst>
              <a:ext uri="{FF2B5EF4-FFF2-40B4-BE49-F238E27FC236}">
                <a16:creationId xmlns:a16="http://schemas.microsoft.com/office/drawing/2014/main" id="{9B00393F-9DB0-E482-8057-181D3830C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95" y="614630"/>
            <a:ext cx="2502496" cy="5628737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FE8EC7-E85A-26DC-3B9A-B9E5AEAB169C}"/>
              </a:ext>
            </a:extLst>
          </p:cNvPr>
          <p:cNvSpPr/>
          <p:nvPr/>
        </p:nvSpPr>
        <p:spPr>
          <a:xfrm>
            <a:off x="5589700" y="1199073"/>
            <a:ext cx="2433053" cy="3968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8246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D71162-B305-C4FA-F7CB-36F7560F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추가 페이지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영수증 사진으로 추가하기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F13725-6B31-A457-083F-AAD5E620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80" y="938116"/>
            <a:ext cx="8164040" cy="4981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3FE02-66F4-CA55-B375-F267254A006B}"/>
              </a:ext>
            </a:extLst>
          </p:cNvPr>
          <p:cNvSpPr txBox="1"/>
          <p:nvPr/>
        </p:nvSpPr>
        <p:spPr>
          <a:xfrm>
            <a:off x="4857519" y="6125682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네이버 </a:t>
            </a:r>
            <a:r>
              <a:rPr kumimoji="1" lang="en-US" altLang="ko-KR" dirty="0"/>
              <a:t>OCR API</a:t>
            </a:r>
            <a:r>
              <a:rPr kumimoji="1" lang="ko-KR" altLang="en-US" dirty="0"/>
              <a:t> 문서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21C65B8-C4AB-2973-E42C-B82BED504F61}"/>
              </a:ext>
            </a:extLst>
          </p:cNvPr>
          <p:cNvCxnSpPr/>
          <p:nvPr/>
        </p:nvCxnSpPr>
        <p:spPr>
          <a:xfrm>
            <a:off x="7463537" y="5105525"/>
            <a:ext cx="79363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91912A-F425-54AD-9FDB-4ECDCD10FFD4}"/>
              </a:ext>
            </a:extLst>
          </p:cNvPr>
          <p:cNvCxnSpPr>
            <a:cxnSpLocks/>
          </p:cNvCxnSpPr>
          <p:nvPr/>
        </p:nvCxnSpPr>
        <p:spPr>
          <a:xfrm>
            <a:off x="6930000" y="4760968"/>
            <a:ext cx="38521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51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D71162-B305-C4FA-F7CB-36F7560F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추가 페이지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영수증 사진으로 추가하기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37C5C-4E75-1DAF-55CB-EAABC466B480}"/>
              </a:ext>
            </a:extLst>
          </p:cNvPr>
          <p:cNvSpPr txBox="1"/>
          <p:nvPr/>
        </p:nvSpPr>
        <p:spPr>
          <a:xfrm>
            <a:off x="897148" y="1529130"/>
            <a:ext cx="8022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local.properties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OCR_API_URL=</a:t>
            </a:r>
            <a:r>
              <a:rPr lang="en-US" altLang="ko-KR" dirty="0">
                <a:hlinkClick r:id="rId2"/>
              </a:rPr>
              <a:t>https://rw4qafyh3w.apigw.ntruss.com/custom/v1/31129/f891a48766deef7e13e7bb32e4f54eeb650987eed2d919f21e8828fbf5635447/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OCR_KEY=bGlxckhRUmxReXRsSlh1SmdjT1lobFF3eUtqak9JRW8=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12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D71162-B305-C4FA-F7CB-36F7560F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추가 페이지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영수증 사진으로 추가하기 </a:t>
            </a: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8AC5270-1243-28E9-B544-31C5A4420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45" y="984853"/>
            <a:ext cx="2427068" cy="5459083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C9D294E-7DAC-C4F0-FB3A-B7D25DA0FFB9}"/>
              </a:ext>
            </a:extLst>
          </p:cNvPr>
          <p:cNvSpPr/>
          <p:nvPr/>
        </p:nvSpPr>
        <p:spPr>
          <a:xfrm>
            <a:off x="6544145" y="2045850"/>
            <a:ext cx="2356468" cy="16980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3E067-5B03-FA87-F850-EE57309A18B3}"/>
              </a:ext>
            </a:extLst>
          </p:cNvPr>
          <p:cNvSpPr txBox="1"/>
          <p:nvPr/>
        </p:nvSpPr>
        <p:spPr>
          <a:xfrm>
            <a:off x="977131" y="6074602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업로드 버튼 클릭 시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갤러리에서 사진 선택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19F8CE-105F-057F-A750-198C5080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255" y="984853"/>
            <a:ext cx="2427068" cy="5459081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697E413-DEA6-52CD-1808-2FECF7E1E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4" y="1641176"/>
            <a:ext cx="5384525" cy="41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67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D71162-B305-C4FA-F7CB-36F7560F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추가 페이지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영수증 사진으로 추가하기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4B9EB1-CF80-B82F-E37B-A80AE780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0" y="1818722"/>
            <a:ext cx="4407430" cy="29987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FE5F81-4181-3ED1-C003-19A2F622D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75" y="1754371"/>
            <a:ext cx="6827945" cy="3127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7695B-B82F-B73D-1EE9-506A252CDB67}"/>
              </a:ext>
            </a:extLst>
          </p:cNvPr>
          <p:cNvSpPr txBox="1"/>
          <p:nvPr/>
        </p:nvSpPr>
        <p:spPr>
          <a:xfrm>
            <a:off x="1995582" y="5580694"/>
            <a:ext cx="825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업로드 한 이미지의 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format 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추출하고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이미지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데이터를 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Base64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형태로 인코딩</a:t>
            </a:r>
            <a:endParaRPr kumimoji="1"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6F61F48-91F1-9008-450A-6A0169CEC131}"/>
              </a:ext>
            </a:extLst>
          </p:cNvPr>
          <p:cNvCxnSpPr/>
          <p:nvPr/>
        </p:nvCxnSpPr>
        <p:spPr>
          <a:xfrm>
            <a:off x="2481781" y="2424021"/>
            <a:ext cx="18029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FC93938-404B-D36E-99A5-7313FABEE95C}"/>
              </a:ext>
            </a:extLst>
          </p:cNvPr>
          <p:cNvCxnSpPr>
            <a:cxnSpLocks/>
          </p:cNvCxnSpPr>
          <p:nvPr/>
        </p:nvCxnSpPr>
        <p:spPr>
          <a:xfrm>
            <a:off x="2336008" y="2636056"/>
            <a:ext cx="21763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6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D71162-B305-C4FA-F7CB-36F7560F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추가 페이지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영수증 사진으로 추가하기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7695B-B82F-B73D-1EE9-506A252CDB67}"/>
              </a:ext>
            </a:extLst>
          </p:cNvPr>
          <p:cNvSpPr txBox="1"/>
          <p:nvPr/>
        </p:nvSpPr>
        <p:spPr>
          <a:xfrm>
            <a:off x="547085" y="3810270"/>
            <a:ext cx="5806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http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통신 라이브러리인 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Retrofit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을 사용하여 </a:t>
            </a:r>
            <a:b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</a:b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OCR API 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호출</a:t>
            </a:r>
            <a:endParaRPr kumimoji="1"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API key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와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kumimoji="1"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url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은 </a:t>
            </a:r>
            <a:r>
              <a:rPr kumimoji="1" lang="en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local.properties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와 </a:t>
            </a:r>
            <a:r>
              <a:rPr kumimoji="1"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BuildConfig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로</a:t>
            </a:r>
            <a:b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</a:b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외부에 노출되지 않게 관리</a:t>
            </a:r>
            <a:endParaRPr kumimoji="1"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60F367-5364-E154-6378-4287B104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83" y="1353858"/>
            <a:ext cx="5241006" cy="47966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886AAF-4928-5B25-E414-FF1B3903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1" y="2696692"/>
            <a:ext cx="5489644" cy="3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2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D71162-B305-C4FA-F7CB-36F7560F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추가 페이지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영수증 사진으로 추가하기 </a:t>
            </a: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189B78-DC01-308F-A4A4-36461DBF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89" y="1004680"/>
            <a:ext cx="2155671" cy="484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248323-A961-56AD-EECD-2AA75016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30" y="1082770"/>
            <a:ext cx="6544401" cy="4692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60578-C1CC-9292-F377-07A5334A348A}"/>
              </a:ext>
            </a:extLst>
          </p:cNvPr>
          <p:cNvSpPr txBox="1"/>
          <p:nvPr/>
        </p:nvSpPr>
        <p:spPr>
          <a:xfrm>
            <a:off x="565790" y="610744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요청 중 로딩 다이얼로그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86910-B90A-6AC6-B193-119B7B4FDC6C}"/>
              </a:ext>
            </a:extLst>
          </p:cNvPr>
          <p:cNvSpPr txBox="1"/>
          <p:nvPr/>
        </p:nvSpPr>
        <p:spPr>
          <a:xfrm>
            <a:off x="5442590" y="5967258"/>
            <a:ext cx="488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날짜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상호명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금액 정보를 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DB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에 저장</a:t>
            </a:r>
            <a:endParaRPr kumimoji="1"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메인 스레드가 아닌 별도의 스레드에서 작업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kumimoji="1"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B655D20-5AF0-5ED0-A023-23A65FCE9ACF}"/>
              </a:ext>
            </a:extLst>
          </p:cNvPr>
          <p:cNvCxnSpPr>
            <a:cxnSpLocks/>
          </p:cNvCxnSpPr>
          <p:nvPr/>
        </p:nvCxnSpPr>
        <p:spPr>
          <a:xfrm>
            <a:off x="4786348" y="4003969"/>
            <a:ext cx="21809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AA1021-3399-CB57-113C-8368CC044125}"/>
              </a:ext>
            </a:extLst>
          </p:cNvPr>
          <p:cNvCxnSpPr>
            <a:cxnSpLocks/>
          </p:cNvCxnSpPr>
          <p:nvPr/>
        </p:nvCxnSpPr>
        <p:spPr>
          <a:xfrm>
            <a:off x="5246861" y="4643387"/>
            <a:ext cx="18695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28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D71162-B305-C4FA-F7CB-36F7560F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추가 페이지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직접 추가하기 </a:t>
            </a:r>
          </a:p>
        </p:txBody>
      </p:sp>
      <p:pic>
        <p:nvPicPr>
          <p:cNvPr id="13" name="그림 12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C7B7158A-0932-CCC6-810E-D4D980783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5920"/>
            <a:ext cx="2304372" cy="51831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72AD7F-1453-D5CB-286C-FB97463A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019" y="1085919"/>
            <a:ext cx="2304373" cy="51831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79D05B-77E0-E09F-DDFB-17110A68AB0C}"/>
              </a:ext>
            </a:extLst>
          </p:cNvPr>
          <p:cNvSpPr txBox="1"/>
          <p:nvPr/>
        </p:nvSpPr>
        <p:spPr>
          <a:xfrm>
            <a:off x="763437" y="3354307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DatePicker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와 </a:t>
            </a:r>
            <a:r>
              <a:rPr kumimoji="1"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EditText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로 지출 정보 입력</a:t>
            </a:r>
            <a:endParaRPr kumimoji="1"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이전과 같은 방식으로</a:t>
            </a:r>
            <a:r>
              <a:rPr kumimoji="1"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DB</a:t>
            </a:r>
            <a:r>
              <a:rPr kumimoji="1"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1227808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CC1F1F9-29A3-12EC-112E-A0E00C9A5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68" y="1035169"/>
            <a:ext cx="2847754" cy="55784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2949B3-D10F-9B9D-9157-394ADE94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889" y="1035169"/>
            <a:ext cx="3393350" cy="55883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67B155-3CEA-9CCE-DD2C-08C26A45DAC7}"/>
              </a:ext>
            </a:extLst>
          </p:cNvPr>
          <p:cNvSpPr/>
          <p:nvPr/>
        </p:nvSpPr>
        <p:spPr>
          <a:xfrm>
            <a:off x="1731035" y="4019909"/>
            <a:ext cx="1236123" cy="385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806388-3A71-5EB4-F87B-B02443AB280C}"/>
              </a:ext>
            </a:extLst>
          </p:cNvPr>
          <p:cNvSpPr/>
          <p:nvPr/>
        </p:nvSpPr>
        <p:spPr>
          <a:xfrm>
            <a:off x="4914182" y="3532648"/>
            <a:ext cx="2119222" cy="2846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AB6EBA-BE5E-512B-0C4A-081F0CEFDFDF}"/>
              </a:ext>
            </a:extLst>
          </p:cNvPr>
          <p:cNvSpPr/>
          <p:nvPr/>
        </p:nvSpPr>
        <p:spPr>
          <a:xfrm>
            <a:off x="1857556" y="3232030"/>
            <a:ext cx="1058174" cy="385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C0B1D7-F566-E427-9279-ADF80D5C1A1E}"/>
              </a:ext>
            </a:extLst>
          </p:cNvPr>
          <p:cNvSpPr/>
          <p:nvPr/>
        </p:nvSpPr>
        <p:spPr>
          <a:xfrm>
            <a:off x="1731035" y="5227606"/>
            <a:ext cx="1431984" cy="805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AC3FA5-E48A-790F-2078-570A707DA1EA}"/>
              </a:ext>
            </a:extLst>
          </p:cNvPr>
          <p:cNvSpPr/>
          <p:nvPr/>
        </p:nvSpPr>
        <p:spPr>
          <a:xfrm>
            <a:off x="4873925" y="2383765"/>
            <a:ext cx="2268747" cy="2846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7B8C85-6B0F-FB17-BDCD-F919C3166634}"/>
              </a:ext>
            </a:extLst>
          </p:cNvPr>
          <p:cNvSpPr/>
          <p:nvPr/>
        </p:nvSpPr>
        <p:spPr>
          <a:xfrm>
            <a:off x="4873925" y="4664014"/>
            <a:ext cx="2516037" cy="828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F7FAC9E-F9AA-3BB4-688A-9B50DBD0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</p:spTree>
    <p:extLst>
      <p:ext uri="{BB962C8B-B14F-4D97-AF65-F5344CB8AC3E}">
        <p14:creationId xmlns:p14="http://schemas.microsoft.com/office/powerpoint/2010/main" val="167429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75BCA8-184F-E11F-C633-5C8DC259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F00EE9C-E8D3-70DF-E3E2-F5440BF50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4"/>
          <a:stretch/>
        </p:blipFill>
        <p:spPr>
          <a:xfrm>
            <a:off x="838200" y="1591067"/>
            <a:ext cx="10515600" cy="3553533"/>
          </a:xfr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39D65B6B-3BFF-A626-0EF1-E5F68A1A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</p:spTree>
    <p:extLst>
      <p:ext uri="{BB962C8B-B14F-4D97-AF65-F5344CB8AC3E}">
        <p14:creationId xmlns:p14="http://schemas.microsoft.com/office/powerpoint/2010/main" val="920912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B5CB44D-B5DA-A680-07ED-412ED164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10" y="980535"/>
            <a:ext cx="2421004" cy="53800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C584659-86AD-2151-6B2C-6FCE2FDC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964" y="980535"/>
            <a:ext cx="2421004" cy="53800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4588C8-F72F-3A1B-60E3-6856FC58A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01" y="980535"/>
            <a:ext cx="2421004" cy="538000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00E847-1A8A-64DE-CB2D-A31FF5211999}"/>
              </a:ext>
            </a:extLst>
          </p:cNvPr>
          <p:cNvSpPr/>
          <p:nvPr/>
        </p:nvSpPr>
        <p:spPr>
          <a:xfrm>
            <a:off x="8174965" y="4160808"/>
            <a:ext cx="2421004" cy="2199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4487EE-7904-2250-857F-1A2E9E52F53F}"/>
              </a:ext>
            </a:extLst>
          </p:cNvPr>
          <p:cNvSpPr/>
          <p:nvPr/>
        </p:nvSpPr>
        <p:spPr>
          <a:xfrm>
            <a:off x="1398341" y="5707812"/>
            <a:ext cx="1367864" cy="324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A8EAD4-061B-5810-E65B-811EA4DDB0F3}"/>
              </a:ext>
            </a:extLst>
          </p:cNvPr>
          <p:cNvSpPr/>
          <p:nvPr/>
        </p:nvSpPr>
        <p:spPr>
          <a:xfrm>
            <a:off x="10170827" y="3214776"/>
            <a:ext cx="305520" cy="29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A07C062-1B65-949F-6B33-F76E21A0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</p:spTree>
    <p:extLst>
      <p:ext uri="{BB962C8B-B14F-4D97-AF65-F5344CB8AC3E}">
        <p14:creationId xmlns:p14="http://schemas.microsoft.com/office/powerpoint/2010/main" val="486610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49E8A1-7C65-6044-F9A1-75905218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4" y="1781224"/>
            <a:ext cx="10321042" cy="1939304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8867FFC-DCE7-A45B-4FA1-D16A0A93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AA25E-7FE4-85A9-CA14-802527F334D6}"/>
              </a:ext>
            </a:extLst>
          </p:cNvPr>
          <p:cNvSpPr txBox="1"/>
          <p:nvPr/>
        </p:nvSpPr>
        <p:spPr>
          <a:xfrm>
            <a:off x="807284" y="4107124"/>
            <a:ext cx="691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지출내역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더보기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버튼 클릭 시 지출내역 목록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606649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741140-A725-AB9D-D8FE-0C0A61BE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97" y="885645"/>
            <a:ext cx="2421004" cy="53800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4487EE-7904-2250-857F-1A2E9E52F53F}"/>
              </a:ext>
            </a:extLst>
          </p:cNvPr>
          <p:cNvSpPr/>
          <p:nvPr/>
        </p:nvSpPr>
        <p:spPr>
          <a:xfrm>
            <a:off x="3156836" y="5635925"/>
            <a:ext cx="1368725" cy="293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0BBDF31-6669-69BD-076E-A1033F06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59A698-DBD0-82FE-A590-A27EA96C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17" y="885645"/>
            <a:ext cx="2421004" cy="53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06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16C8E1-C686-E087-6EFF-CF785C88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6055"/>
            <a:ext cx="4573438" cy="4405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381485-C3D0-95C5-6AD1-E6BC7446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27" y="1156054"/>
            <a:ext cx="6086710" cy="44056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85E421-E6EB-1B0C-D46A-1198327E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3E214-8A7D-F30B-D735-E107CEA3417B}"/>
              </a:ext>
            </a:extLst>
          </p:cNvPr>
          <p:cNvSpPr txBox="1"/>
          <p:nvPr/>
        </p:nvSpPr>
        <p:spPr>
          <a:xfrm>
            <a:off x="838200" y="5806232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월 단위로 기간 변경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실제 달력 구현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(Recycler View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이용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376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F78661-4D1D-AAD2-8BFB-0F631B9C4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37" y="1372679"/>
            <a:ext cx="6018807" cy="3394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DB6C41-6B09-B675-6F2A-B430EC35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10" y="870551"/>
            <a:ext cx="4727945" cy="46582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6254D7-6425-C8F7-0ABE-0A3D9AB9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2E880-6DCE-7FE6-5D39-6333B8B4F11F}"/>
              </a:ext>
            </a:extLst>
          </p:cNvPr>
          <p:cNvSpPr txBox="1"/>
          <p:nvPr/>
        </p:nvSpPr>
        <p:spPr>
          <a:xfrm>
            <a:off x="763437" y="5389659"/>
            <a:ext cx="7917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날짜와 요일을 포함한 실제 달력 구현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초기 지출 내역 화면은 빈 화면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-&gt;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특정 날짜 클릭 시에만 지출내역 로드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달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월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변경 시 지출 목록 초기화</a:t>
            </a:r>
          </a:p>
        </p:txBody>
      </p:sp>
    </p:spTree>
    <p:extLst>
      <p:ext uri="{BB962C8B-B14F-4D97-AF65-F5344CB8AC3E}">
        <p14:creationId xmlns:p14="http://schemas.microsoft.com/office/powerpoint/2010/main" val="643903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6D9ABB-48DB-5C70-40DC-12170F93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523" y="1066799"/>
            <a:ext cx="2421004" cy="53800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A7FFF8-80D5-1732-5879-01DBD69D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57" y="1066799"/>
            <a:ext cx="2421004" cy="53800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A8EAD4-061B-5810-E65B-811EA4DDB0F3}"/>
              </a:ext>
            </a:extLst>
          </p:cNvPr>
          <p:cNvSpPr/>
          <p:nvPr/>
        </p:nvSpPr>
        <p:spPr>
          <a:xfrm>
            <a:off x="8991604" y="3259347"/>
            <a:ext cx="311273" cy="339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3D9889-3926-B0FE-8E04-AB97F0C8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8CD42B-554B-A288-E811-DB5863B1508B}"/>
              </a:ext>
            </a:extLst>
          </p:cNvPr>
          <p:cNvSpPr/>
          <p:nvPr/>
        </p:nvSpPr>
        <p:spPr>
          <a:xfrm>
            <a:off x="7007523" y="4247071"/>
            <a:ext cx="2421004" cy="2199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04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7F1922-497C-AEC2-93F7-5E7B9CF65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37" y="1129066"/>
            <a:ext cx="8673860" cy="4316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58D11-5168-BE3E-6C4B-7D20C02F2EFF}"/>
              </a:ext>
            </a:extLst>
          </p:cNvPr>
          <p:cNvSpPr txBox="1"/>
          <p:nvPr/>
        </p:nvSpPr>
        <p:spPr>
          <a:xfrm>
            <a:off x="11092804" y="4861553"/>
            <a:ext cx="74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779091-0004-2E92-8A8F-61A75A83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84B04-31A5-67D1-F730-F0BAE6848F80}"/>
              </a:ext>
            </a:extLst>
          </p:cNvPr>
          <p:cNvSpPr txBox="1"/>
          <p:nvPr/>
        </p:nvSpPr>
        <p:spPr>
          <a:xfrm>
            <a:off x="763437" y="5728934"/>
            <a:ext cx="887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RecyclerView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어댑터를 구현하여 달력 항목 표시 기능을 담당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CalendarAdapter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클래스는 날짜 항목과 요일 항목을 각각의 뷰 홀더를 통해 처리</a:t>
            </a:r>
          </a:p>
        </p:txBody>
      </p:sp>
    </p:spTree>
    <p:extLst>
      <p:ext uri="{BB962C8B-B14F-4D97-AF65-F5344CB8AC3E}">
        <p14:creationId xmlns:p14="http://schemas.microsoft.com/office/powerpoint/2010/main" val="103067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939966-4C98-BA94-A9A6-C56C7629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37" y="819150"/>
            <a:ext cx="4740215" cy="22748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3FF529-FAAB-AD6A-999B-18BEE851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37" y="3185671"/>
            <a:ext cx="4740215" cy="35086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37E90A-0E0C-05B1-01AE-FDBF853D4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956" y="3184819"/>
            <a:ext cx="4267200" cy="35116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EF59291-5568-B38F-46AB-959B71BD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0CE19-ADDD-0BCF-099E-867EF429A55D}"/>
              </a:ext>
            </a:extLst>
          </p:cNvPr>
          <p:cNvSpPr txBox="1"/>
          <p:nvPr/>
        </p:nvSpPr>
        <p:spPr>
          <a:xfrm>
            <a:off x="5819956" y="1633413"/>
            <a:ext cx="6244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날짜 항목 클릭 시 특정 동작을 수행하도록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콜백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설정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주말 색상 설정과 선택된 항목 배경 설정 등의 기능 포함</a:t>
            </a:r>
          </a:p>
        </p:txBody>
      </p:sp>
    </p:spTree>
    <p:extLst>
      <p:ext uri="{BB962C8B-B14F-4D97-AF65-F5344CB8AC3E}">
        <p14:creationId xmlns:p14="http://schemas.microsoft.com/office/powerpoint/2010/main" val="858407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02F582-DABF-C458-00CF-9BF20636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37" y="1369530"/>
            <a:ext cx="5752545" cy="3207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9C68B9-24F2-4A54-DBFF-FC85F1BD9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43"/>
          <a:stretch/>
        </p:blipFill>
        <p:spPr>
          <a:xfrm>
            <a:off x="6653747" y="2206530"/>
            <a:ext cx="5385920" cy="684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036AEB-160B-0C55-0706-9681AA3574B0}"/>
              </a:ext>
            </a:extLst>
          </p:cNvPr>
          <p:cNvSpPr txBox="1"/>
          <p:nvPr/>
        </p:nvSpPr>
        <p:spPr>
          <a:xfrm>
            <a:off x="763437" y="5195891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사용자가 특정 날짜 선택 시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-&gt;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해당 날짜의 데이터 조회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특정 날짜의 지출 내역 목록 화면에 보여주기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B8CFDDF-DE60-C0E8-886E-5712E8C9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</a:t>
            </a:r>
          </a:p>
        </p:txBody>
      </p:sp>
    </p:spTree>
    <p:extLst>
      <p:ext uri="{BB962C8B-B14F-4D97-AF65-F5344CB8AC3E}">
        <p14:creationId xmlns:p14="http://schemas.microsoft.com/office/powerpoint/2010/main" val="215184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EBFC6E-58DD-47E6-2F76-0D0DEA50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2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8478D25-70A6-D25D-57BF-75EEE0E1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2" y="1203945"/>
            <a:ext cx="2351130" cy="52247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69F5B4-44C2-FA48-C096-1C53F93D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026" y="1203945"/>
            <a:ext cx="2351129" cy="5224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DAD74E-E2EA-434F-E543-C893F8DDA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149" y="1203945"/>
            <a:ext cx="2351130" cy="52247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4918A2-EA37-0D3F-944A-15814641E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98" y="1048670"/>
            <a:ext cx="2421004" cy="53800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48D6A1D-F8FF-4C13-2F50-3CACD936F0D7}"/>
              </a:ext>
            </a:extLst>
          </p:cNvPr>
          <p:cNvSpPr/>
          <p:nvPr/>
        </p:nvSpPr>
        <p:spPr>
          <a:xfrm>
            <a:off x="9157659" y="4240178"/>
            <a:ext cx="2355730" cy="560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1B1A9-61D3-D114-8077-3CC8D63BD66F}"/>
              </a:ext>
            </a:extLst>
          </p:cNvPr>
          <p:cNvSpPr/>
          <p:nvPr/>
        </p:nvSpPr>
        <p:spPr>
          <a:xfrm>
            <a:off x="3903562" y="3878476"/>
            <a:ext cx="628181" cy="27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348DF6-59E1-D03E-AD55-422731462277}"/>
              </a:ext>
            </a:extLst>
          </p:cNvPr>
          <p:cNvSpPr/>
          <p:nvPr/>
        </p:nvSpPr>
        <p:spPr>
          <a:xfrm>
            <a:off x="2357887" y="4198190"/>
            <a:ext cx="396815" cy="230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769EC0-98B3-0DC3-6536-D35B71D1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지출 목록 수정하기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91E719-E14D-BC41-C37F-762F862C6978}"/>
              </a:ext>
            </a:extLst>
          </p:cNvPr>
          <p:cNvSpPr/>
          <p:nvPr/>
        </p:nvSpPr>
        <p:spPr>
          <a:xfrm>
            <a:off x="6597880" y="3878476"/>
            <a:ext cx="590800" cy="27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18E6A1-074B-6BBE-B395-80D38FD5EAC2}"/>
              </a:ext>
            </a:extLst>
          </p:cNvPr>
          <p:cNvSpPr/>
          <p:nvPr/>
        </p:nvSpPr>
        <p:spPr>
          <a:xfrm>
            <a:off x="6662865" y="4238448"/>
            <a:ext cx="870871" cy="27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495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0FCFBC-3288-2E72-2232-1420F617B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7"/>
          <a:stretch/>
        </p:blipFill>
        <p:spPr>
          <a:xfrm>
            <a:off x="763437" y="1119155"/>
            <a:ext cx="4648200" cy="51170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ED8C71-65E0-503A-018E-1272120D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지출 목록 수정하기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1CC6E-DE0B-3B23-CD6F-1D22189D6154}"/>
              </a:ext>
            </a:extLst>
          </p:cNvPr>
          <p:cNvSpPr txBox="1"/>
          <p:nvPr/>
        </p:nvSpPr>
        <p:spPr>
          <a:xfrm>
            <a:off x="5507966" y="4758819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지출항목 목록에서 수정 버튼 클릭 시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-&gt;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지출내역 수정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모달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286206-4BEC-8C74-6DBB-7A36BE0D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"/>
          <a:stretch/>
        </p:blipFill>
        <p:spPr>
          <a:xfrm>
            <a:off x="7200184" y="1708030"/>
            <a:ext cx="3369078" cy="28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59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8F8F958-4AC7-7655-6E99-4DB3DF259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37" y="1366740"/>
            <a:ext cx="5802856" cy="32220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D03C88-DC08-F5F2-3DDA-E3937D736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3"/>
          <a:stretch/>
        </p:blipFill>
        <p:spPr>
          <a:xfrm>
            <a:off x="6942008" y="776736"/>
            <a:ext cx="4177149" cy="17419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A6D8DE-B110-E296-2D3D-93CB14B3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008" y="2687321"/>
            <a:ext cx="4177149" cy="24985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70AB27-3A04-5808-B43D-7038AFA3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지출 목록 수정하기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47DC6-5689-97C3-C043-18193B1A5C69}"/>
              </a:ext>
            </a:extLst>
          </p:cNvPr>
          <p:cNvSpPr txBox="1"/>
          <p:nvPr/>
        </p:nvSpPr>
        <p:spPr>
          <a:xfrm>
            <a:off x="763437" y="5358277"/>
            <a:ext cx="10355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ExpenseAdapter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를 구현하여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리사이클러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뷰를 통해 지출 항목을 표시하고 관리하는 기능을 제공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지출항목 리스트 업데이트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각 지출항목을 바인딩하여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리사이클러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뷰에 표시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수정 버튼 클릭 시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콜백을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호출하여 수정 작업 진행</a:t>
            </a:r>
          </a:p>
        </p:txBody>
      </p:sp>
    </p:spTree>
    <p:extLst>
      <p:ext uri="{BB962C8B-B14F-4D97-AF65-F5344CB8AC3E}">
        <p14:creationId xmlns:p14="http://schemas.microsoft.com/office/powerpoint/2010/main" val="26687322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97CB82F-0E49-7DB6-6FDC-213B8031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596" y="1015041"/>
            <a:ext cx="2417192" cy="53715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69C089-DA16-282B-7E77-47B1B8FA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49" y="1015041"/>
            <a:ext cx="2417193" cy="53715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48D6A1D-F8FF-4C13-2F50-3CACD936F0D7}"/>
              </a:ext>
            </a:extLst>
          </p:cNvPr>
          <p:cNvSpPr/>
          <p:nvPr/>
        </p:nvSpPr>
        <p:spPr>
          <a:xfrm>
            <a:off x="7263442" y="5658616"/>
            <a:ext cx="1535501" cy="368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348DF6-59E1-D03E-AD55-422731462277}"/>
              </a:ext>
            </a:extLst>
          </p:cNvPr>
          <p:cNvSpPr/>
          <p:nvPr/>
        </p:nvSpPr>
        <p:spPr>
          <a:xfrm>
            <a:off x="4387970" y="4293620"/>
            <a:ext cx="396814" cy="215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7E523A-49F7-896D-27D5-836369A0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지출 목록 삭제하기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C3CE95-BEBB-5576-B3FF-32F016D4607D}"/>
              </a:ext>
            </a:extLst>
          </p:cNvPr>
          <p:cNvSpPr/>
          <p:nvPr/>
        </p:nvSpPr>
        <p:spPr>
          <a:xfrm>
            <a:off x="6822596" y="4142932"/>
            <a:ext cx="2355730" cy="1188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39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01EA01-94F6-AABA-450B-1DD0C13E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36" y="1750258"/>
            <a:ext cx="5164348" cy="1568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BCD976-B5AB-2245-5D43-E8785E4B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36" y="3913767"/>
            <a:ext cx="5164348" cy="13991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07F550-CFFA-EED6-1FBB-A7C4C2AA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49" y="1750258"/>
            <a:ext cx="5795524" cy="8249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65EEABF-7885-E4B9-15CD-68233F37E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949" y="2694652"/>
            <a:ext cx="5795524" cy="6407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4AD741-99A8-0E34-E230-4A65CE0B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지출 목록 삭제하기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289C1-B147-1FE6-F7D6-9CD1421DF688}"/>
              </a:ext>
            </a:extLst>
          </p:cNvPr>
          <p:cNvSpPr txBox="1"/>
          <p:nvPr/>
        </p:nvSpPr>
        <p:spPr>
          <a:xfrm>
            <a:off x="6154949" y="4151691"/>
            <a:ext cx="6053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삭제 버튼 클릭 시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ID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 기반으로 특정 지출 내역 삭제</a:t>
            </a:r>
            <a:endParaRPr lang="en-US" altLang="ko-KR" kern="0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데이터베이스 및 </a:t>
            </a:r>
            <a:r>
              <a:rPr lang="en-US" altLang="ko-KR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UI</a:t>
            </a:r>
            <a:r>
              <a:rPr lang="ko-KR" altLang="en-US" kern="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 즉시 반영</a:t>
            </a:r>
            <a:endParaRPr lang="en-US" altLang="ko-KR" kern="0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삭제 후 해당 날짜의 지출 내역만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UI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보여짐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5112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B5F1471-AA45-4DE2-5F63-F783F3F2A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37" y="1664116"/>
            <a:ext cx="6562071" cy="12439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0D996E-A6DD-4E07-875C-637374F1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37" y="3256187"/>
            <a:ext cx="6562071" cy="10664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DA1954-655E-BD8D-6999-A1CF9AF9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837" y="1664115"/>
            <a:ext cx="3275358" cy="265849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A758F17-76C0-C9D5-9EC7-7922823B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244411"/>
            <a:ext cx="7267755" cy="506141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지출내역 목록 페이지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지출 목록 삭제하기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75C29-28BA-2BFB-F5F3-12CBFB5D316C}"/>
              </a:ext>
            </a:extLst>
          </p:cNvPr>
          <p:cNvSpPr txBox="1"/>
          <p:nvPr/>
        </p:nvSpPr>
        <p:spPr>
          <a:xfrm>
            <a:off x="763437" y="5051511"/>
            <a:ext cx="709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삭제 후 사용자에게 삭제 완료를 알리는 토스트 메시지를 보여줌</a:t>
            </a:r>
          </a:p>
        </p:txBody>
      </p:sp>
    </p:spTree>
    <p:extLst>
      <p:ext uri="{BB962C8B-B14F-4D97-AF65-F5344CB8AC3E}">
        <p14:creationId xmlns:p14="http://schemas.microsoft.com/office/powerpoint/2010/main" val="27589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17D3A7-7BAA-1DA1-D30C-1BD06BBA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5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8822FC-E887-1116-C1CA-5E88FFD6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6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AB7C5B-D189-0964-C768-CF0B6A0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0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849</Words>
  <Application>Microsoft Office PowerPoint</Application>
  <PresentationFormat>와이드스크린</PresentationFormat>
  <Paragraphs>127</Paragraphs>
  <Slides>65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맑은 고딕</vt:lpstr>
      <vt:lpstr>Batang</vt:lpstr>
      <vt:lpstr>Batang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  <vt:lpstr>전체 폴더 구조</vt:lpstr>
      <vt:lpstr>초기 화면(스플래시 화면)</vt:lpstr>
      <vt:lpstr>초기 화면(스플래시 화면)</vt:lpstr>
      <vt:lpstr>시작 화면</vt:lpstr>
      <vt:lpstr>시작 화면</vt:lpstr>
      <vt:lpstr>시작 화면</vt:lpstr>
      <vt:lpstr>시작 화면</vt:lpstr>
      <vt:lpstr>시작 화면</vt:lpstr>
      <vt:lpstr>메인 페이지</vt:lpstr>
      <vt:lpstr>메인 페이지</vt:lpstr>
      <vt:lpstr>메인 페이지</vt:lpstr>
      <vt:lpstr>메인 페이지</vt:lpstr>
      <vt:lpstr>메인 페이지</vt:lpstr>
      <vt:lpstr>메인 페이지</vt:lpstr>
      <vt:lpstr>메인 페이지</vt:lpstr>
      <vt:lpstr>메인 페이지</vt:lpstr>
      <vt:lpstr>지출내역 추가 페이지</vt:lpstr>
      <vt:lpstr>지출내역 추가 페이지 – 영수증 사진으로 추가하기 </vt:lpstr>
      <vt:lpstr>지출내역 추가 페이지 – 영수증 사진으로 추가하기 </vt:lpstr>
      <vt:lpstr>지출내역 추가 페이지 – 영수증 사진으로 추가하기 </vt:lpstr>
      <vt:lpstr>지출내역 추가 페이지 – 영수증 사진으로 추가하기 </vt:lpstr>
      <vt:lpstr>지출내역 추가 페이지 – 영수증 사진으로 추가하기 </vt:lpstr>
      <vt:lpstr>지출내역 추가 페이지 – 영수증 사진으로 추가하기 </vt:lpstr>
      <vt:lpstr>지출내역 추가 페이지 – 직접 추가하기 </vt:lpstr>
      <vt:lpstr>지출내역 목록 페이지</vt:lpstr>
      <vt:lpstr>지출내역 목록 페이지</vt:lpstr>
      <vt:lpstr>지출내역 목록 페이지</vt:lpstr>
      <vt:lpstr>지출내역 목록 페이지</vt:lpstr>
      <vt:lpstr>지출내역 목록 페이지</vt:lpstr>
      <vt:lpstr>지출내역 목록 페이지</vt:lpstr>
      <vt:lpstr>지출내역 목록 페이지</vt:lpstr>
      <vt:lpstr>지출내역 목록 페이지</vt:lpstr>
      <vt:lpstr>지출내역 목록 페이지</vt:lpstr>
      <vt:lpstr>지출내역 목록 페이지</vt:lpstr>
      <vt:lpstr>지출내역 목록 페이지</vt:lpstr>
      <vt:lpstr>지출내역 목록 페이지 – 지출 목록 수정하기</vt:lpstr>
      <vt:lpstr>지출내역 목록 페이지 – 지출 목록 수정하기</vt:lpstr>
      <vt:lpstr>지출내역 목록 페이지 – 지출 목록 수정하기</vt:lpstr>
      <vt:lpstr>지출내역 목록 페이지 – 지출 목록 삭제하기</vt:lpstr>
      <vt:lpstr>지출내역 목록 페이지 – 지출 목록 삭제하기</vt:lpstr>
      <vt:lpstr>지출내역 목록 페이지 – 지출 목록 삭제하기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ayoung kim</dc:creator>
  <cp:lastModifiedBy>ayoung kim</cp:lastModifiedBy>
  <cp:revision>246</cp:revision>
  <dcterms:created xsi:type="dcterms:W3CDTF">2024-06-03T13:00:44Z</dcterms:created>
  <dcterms:modified xsi:type="dcterms:W3CDTF">2024-06-06T07:02:47Z</dcterms:modified>
</cp:coreProperties>
</file>